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5" r:id="rId7"/>
    <p:sldId id="261" r:id="rId8"/>
    <p:sldId id="262"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Date Placeholder 3"/>
          <p:cNvSpPr>
            <a:spLocks noGrp="1"/>
          </p:cNvSpPr>
          <p:nvPr>
            <p:ph type="dt" sz="half" idx="10"/>
          </p:nvPr>
        </p:nvSpPr>
        <p:spPr/>
        <p:txBody>
          <a:bodyPr/>
          <a:lstStyle/>
          <a:p>
            <a:fld id="{31876FF5-CE7A-4841-BE18-A5A9ADB7C477}" type="datetimeFigureOut">
              <a:rPr lang="fr-CA" smtClean="0"/>
              <a:t>2016-05-02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1876FF5-CE7A-4841-BE18-A5A9ADB7C477}" type="datetimeFigureOut">
              <a:rPr lang="fr-CA" smtClean="0"/>
              <a:t>2016-05-02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1876FF5-CE7A-4841-BE18-A5A9ADB7C477}" type="datetimeFigureOut">
              <a:rPr lang="fr-CA" smtClean="0"/>
              <a:t>2016-05-02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1876FF5-CE7A-4841-BE18-A5A9ADB7C477}" type="datetimeFigureOut">
              <a:rPr lang="fr-CA" smtClean="0"/>
              <a:t>2016-05-02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76FF5-CE7A-4841-BE18-A5A9ADB7C477}" type="datetimeFigureOut">
              <a:rPr lang="fr-CA" smtClean="0"/>
              <a:t>2016-05-02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Date Placeholder 4"/>
          <p:cNvSpPr>
            <a:spLocks noGrp="1"/>
          </p:cNvSpPr>
          <p:nvPr>
            <p:ph type="dt" sz="half" idx="10"/>
          </p:nvPr>
        </p:nvSpPr>
        <p:spPr/>
        <p:txBody>
          <a:bodyPr/>
          <a:lstStyle/>
          <a:p>
            <a:fld id="{31876FF5-CE7A-4841-BE18-A5A9ADB7C477}" type="datetimeFigureOut">
              <a:rPr lang="fr-CA" smtClean="0"/>
              <a:t>2016-05-02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Date Placeholder 6"/>
          <p:cNvSpPr>
            <a:spLocks noGrp="1"/>
          </p:cNvSpPr>
          <p:nvPr>
            <p:ph type="dt" sz="half" idx="10"/>
          </p:nvPr>
        </p:nvSpPr>
        <p:spPr/>
        <p:txBody>
          <a:bodyPr/>
          <a:lstStyle/>
          <a:p>
            <a:fld id="{31876FF5-CE7A-4841-BE18-A5A9ADB7C477}" type="datetimeFigureOut">
              <a:rPr lang="fr-CA" smtClean="0"/>
              <a:t>2016-05-02</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Date Placeholder 2"/>
          <p:cNvSpPr>
            <a:spLocks noGrp="1"/>
          </p:cNvSpPr>
          <p:nvPr>
            <p:ph type="dt" sz="half" idx="10"/>
          </p:nvPr>
        </p:nvSpPr>
        <p:spPr/>
        <p:txBody>
          <a:bodyPr/>
          <a:lstStyle/>
          <a:p>
            <a:fld id="{31876FF5-CE7A-4841-BE18-A5A9ADB7C477}" type="datetimeFigureOut">
              <a:rPr lang="fr-CA" smtClean="0"/>
              <a:t>2016-05-02</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76FF5-CE7A-4841-BE18-A5A9ADB7C477}" type="datetimeFigureOut">
              <a:rPr lang="fr-CA" smtClean="0"/>
              <a:t>2016-05-02</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76FF5-CE7A-4841-BE18-A5A9ADB7C477}" type="datetimeFigureOut">
              <a:rPr lang="fr-CA" smtClean="0"/>
              <a:t>2016-05-02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76FF5-CE7A-4841-BE18-A5A9ADB7C477}" type="datetimeFigureOut">
              <a:rPr lang="fr-CA" smtClean="0"/>
              <a:t>2016-05-02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9D839C-66B2-420F-AEFC-5DE05A88A327}" type="slidenum">
              <a:rPr lang="fr-CA" smtClean="0"/>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76FF5-CE7A-4841-BE18-A5A9ADB7C477}" type="datetimeFigureOut">
              <a:rPr lang="fr-CA" smtClean="0"/>
              <a:t>2016-05-02</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D839C-66B2-420F-AEFC-5DE05A88A327}" type="slidenum">
              <a:rPr lang="fr-CA" smtClean="0"/>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lloprof.qc.ca/BV/Pages/h1163.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Vers la Confédération</a:t>
            </a:r>
            <a:endParaRPr lang="fr-CA" dirty="0"/>
          </a:p>
        </p:txBody>
      </p:sp>
      <p:sp>
        <p:nvSpPr>
          <p:cNvPr id="3" name="Subtitle 2"/>
          <p:cNvSpPr>
            <a:spLocks noGrp="1"/>
          </p:cNvSpPr>
          <p:nvPr>
            <p:ph type="subTitle" idx="1"/>
          </p:nvPr>
        </p:nvSpPr>
        <p:spPr/>
        <p:txBody>
          <a:bodyPr/>
          <a:lstStyle/>
          <a:p>
            <a:endParaRPr lang="fr-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6146" name="Picture 2" descr="http://www.alloprof.qc.ca/ImagesDesFiches/bv3/h1163i2.gif"/>
          <p:cNvPicPr>
            <a:picLocks noChangeAspect="1" noChangeArrowheads="1"/>
          </p:cNvPicPr>
          <p:nvPr/>
        </p:nvPicPr>
        <p:blipFill>
          <a:blip r:embed="rId2" cstate="print"/>
          <a:srcRect/>
          <a:stretch>
            <a:fillRect/>
          </a:stretch>
        </p:blipFill>
        <p:spPr bwMode="auto">
          <a:xfrm>
            <a:off x="539552" y="476672"/>
            <a:ext cx="8048625" cy="5848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lnSpcReduction="10000"/>
          </a:bodyPr>
          <a:lstStyle/>
          <a:p>
            <a:pPr>
              <a:buNone/>
            </a:pPr>
            <a:r>
              <a:rPr lang="fr-CA" dirty="0"/>
              <a:t>«</a:t>
            </a:r>
            <a:r>
              <a:rPr lang="fr-CA" dirty="0" smtClean="0"/>
              <a:t>Le </a:t>
            </a:r>
            <a:r>
              <a:rPr lang="fr-CA" dirty="0"/>
              <a:t>régime politique de l'Acte constitutionnel de 1791 est un </a:t>
            </a:r>
            <a:r>
              <a:rPr lang="fr-CA" b="1" dirty="0"/>
              <a:t>régime représentatif, mais non responsable</a:t>
            </a:r>
            <a:r>
              <a:rPr lang="fr-CA" dirty="0"/>
              <a:t>. Il est représentatif puisqu'il y a des élections pour former le gouvernement, mais il est non responsable puisque le chef de l'exécutif, le gouverneur, peut prendre des décisions contre l'avis de la majorité des représentants, donc du peuple. Il n'est donc pas responsable de ses actes devant le peuple qu'il gouverne. Il possède un </a:t>
            </a:r>
            <a:r>
              <a:rPr lang="fr-CA" b="1" dirty="0"/>
              <a:t>droit de veto</a:t>
            </a:r>
            <a:r>
              <a:rPr lang="fr-CA" dirty="0"/>
              <a:t>, ce qui veut dire qu'il peut renverser ou annuler une décision de la Chambre d'assemblée et du Conseil législatif</a:t>
            </a:r>
            <a:r>
              <a:rPr lang="fr-CA" dirty="0" smtClean="0"/>
              <a:t>.»</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1026" name="Picture 2" descr="http://www.alloprof.qc.ca/ImagesDesFiches/bv3/h1302i1.gif"/>
          <p:cNvPicPr>
            <a:picLocks noChangeAspect="1" noChangeArrowheads="1"/>
          </p:cNvPicPr>
          <p:nvPr/>
        </p:nvPicPr>
        <p:blipFill>
          <a:blip r:embed="rId2" cstate="print"/>
          <a:srcRect/>
          <a:stretch>
            <a:fillRect/>
          </a:stretch>
        </p:blipFill>
        <p:spPr bwMode="auto">
          <a:xfrm>
            <a:off x="611560" y="548680"/>
            <a:ext cx="8048625" cy="58483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457200" y="692696"/>
            <a:ext cx="8229600" cy="5433467"/>
          </a:xfrm>
        </p:spPr>
        <p:txBody>
          <a:bodyPr/>
          <a:lstStyle/>
          <a:p>
            <a:pPr>
              <a:buNone/>
            </a:pPr>
            <a:r>
              <a:rPr lang="fr-CA" dirty="0" smtClean="0"/>
              <a:t>«Les </a:t>
            </a:r>
            <a:r>
              <a:rPr lang="fr-CA" dirty="0"/>
              <a:t>réformistes qui critiquaient l'Acte constitutionnel de 1791 n'obtiennent pourtant pas l'entière satisfaction puisque l'Acte d'Union ne confère pas la responsabilité gouvernementale au parlement. Les dirigeants britanniques craignaient que la mise en place d'un </a:t>
            </a:r>
            <a:r>
              <a:rPr lang="fr-CA" dirty="0">
                <a:hlinkClick r:id="rId2"/>
              </a:rPr>
              <a:t>gouvernement responsable</a:t>
            </a:r>
            <a:r>
              <a:rPr lang="fr-CA" dirty="0"/>
              <a:t> provoque de nouveaux conflits dans la colonie</a:t>
            </a:r>
            <a:r>
              <a:rPr lang="fr-CA" dirty="0" smtClean="0"/>
              <a:t>.»</a:t>
            </a:r>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upload.wikimedia.org/wikipedia/commons/thumb/4/4d/LordJamesBruceElgin.jpg/220px-LordJamesBruceElgin.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5" name="Picture 4"/>
          <p:cNvPicPr>
            <a:picLocks noChangeAspect="1"/>
          </p:cNvPicPr>
          <p:nvPr/>
        </p:nvPicPr>
        <p:blipFill rotWithShape="1">
          <a:blip r:embed="rId2"/>
          <a:srcRect l="16980" t="35437" r="61610" b="17442"/>
          <a:stretch/>
        </p:blipFill>
        <p:spPr>
          <a:xfrm>
            <a:off x="971600" y="476672"/>
            <a:ext cx="3528392" cy="5824170"/>
          </a:xfrm>
          <a:prstGeom prst="rect">
            <a:avLst/>
          </a:prstGeom>
        </p:spPr>
      </p:pic>
      <p:sp>
        <p:nvSpPr>
          <p:cNvPr id="6" name="AutoShape 4" descr="https://upload.wikimedia.org/wikipedia/commons/thumb/5/58/Louis-Hyppolite_Lafontaine.jpg/220px-Louis-Hyppolite_Lafontaine.jpg"/>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7" name="AutoShape 6" descr="https://upload.wikimedia.org/wikipedia/commons/thumb/5/58/Louis-Hyppolite_Lafontaine.jpg/220px-Louis-Hyppolite_Lafontaine.jpg"/>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9" name="Picture 8"/>
          <p:cNvPicPr>
            <a:picLocks noChangeAspect="1"/>
          </p:cNvPicPr>
          <p:nvPr/>
        </p:nvPicPr>
        <p:blipFill rotWithShape="1">
          <a:blip r:embed="rId3"/>
          <a:srcRect l="13087" t="25391" r="55168" b="20469"/>
          <a:stretch/>
        </p:blipFill>
        <p:spPr>
          <a:xfrm>
            <a:off x="5009587" y="1052736"/>
            <a:ext cx="3096344" cy="3960440"/>
          </a:xfrm>
          <a:prstGeom prst="rect">
            <a:avLst/>
          </a:prstGeom>
        </p:spPr>
      </p:pic>
    </p:spTree>
    <p:extLst>
      <p:ext uri="{BB962C8B-B14F-4D97-AF65-F5344CB8AC3E}">
        <p14:creationId xmlns:p14="http://schemas.microsoft.com/office/powerpoint/2010/main" val="3919940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7170" name="Picture 2" descr="http://www.alloprof.qc.ca/ImagesDesFiches/7500-7999-Histoire-deuxieme-cycle/7635/7635i3.jpg"/>
          <p:cNvPicPr>
            <a:picLocks noChangeAspect="1" noChangeArrowheads="1"/>
          </p:cNvPicPr>
          <p:nvPr/>
        </p:nvPicPr>
        <p:blipFill>
          <a:blip r:embed="rId2" cstate="print"/>
          <a:srcRect/>
          <a:stretch>
            <a:fillRect/>
          </a:stretch>
        </p:blipFill>
        <p:spPr bwMode="auto">
          <a:xfrm>
            <a:off x="2339752" y="188640"/>
            <a:ext cx="4890492" cy="639299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10242" name="Picture 2" descr="http://www.alloprof.qc.ca/ImagesDesFiches/bv3/h1302i2.png"/>
          <p:cNvPicPr>
            <a:picLocks noChangeAspect="1" noChangeArrowheads="1"/>
          </p:cNvPicPr>
          <p:nvPr/>
        </p:nvPicPr>
        <p:blipFill>
          <a:blip r:embed="rId2" cstate="print"/>
          <a:srcRect/>
          <a:stretch>
            <a:fillRect/>
          </a:stretch>
        </p:blipFill>
        <p:spPr bwMode="auto">
          <a:xfrm>
            <a:off x="1907704" y="0"/>
            <a:ext cx="5143500" cy="6667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spTree>
    <p:extLst>
      <p:ext uri="{BB962C8B-B14F-4D97-AF65-F5344CB8AC3E}">
        <p14:creationId xmlns:p14="http://schemas.microsoft.com/office/powerpoint/2010/main" val="3306601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19</Words>
  <Application>Microsoft Office PowerPoint</Application>
  <PresentationFormat>On-screen Show (4:3)</PresentationFormat>
  <Paragraphs>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Vers la Confédération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la Confédération</dc:title>
  <dc:creator>Catherine Godin</dc:creator>
  <cp:lastModifiedBy>Catherine Godin</cp:lastModifiedBy>
  <cp:revision>3</cp:revision>
  <dcterms:created xsi:type="dcterms:W3CDTF">2015-12-02T04:59:28Z</dcterms:created>
  <dcterms:modified xsi:type="dcterms:W3CDTF">2016-05-02T15:35:20Z</dcterms:modified>
</cp:coreProperties>
</file>