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1" r:id="rId3"/>
    <p:sldId id="279" r:id="rId4"/>
    <p:sldId id="257" r:id="rId5"/>
    <p:sldId id="262" r:id="rId6"/>
    <p:sldId id="258" r:id="rId7"/>
    <p:sldId id="260" r:id="rId8"/>
    <p:sldId id="259" r:id="rId9"/>
    <p:sldId id="264" r:id="rId10"/>
    <p:sldId id="263" r:id="rId11"/>
    <p:sldId id="266" r:id="rId12"/>
    <p:sldId id="267" r:id="rId13"/>
    <p:sldId id="268" r:id="rId14"/>
    <p:sldId id="281" r:id="rId15"/>
    <p:sldId id="269" r:id="rId16"/>
    <p:sldId id="270" r:id="rId17"/>
    <p:sldId id="280" r:id="rId18"/>
    <p:sldId id="272" r:id="rId19"/>
    <p:sldId id="275" r:id="rId20"/>
    <p:sldId id="276" r:id="rId21"/>
    <p:sldId id="274" r:id="rId22"/>
    <p:sldId id="273" r:id="rId23"/>
    <p:sldId id="271" r:id="rId24"/>
    <p:sldId id="277" r:id="rId25"/>
    <p:sldId id="278"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6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7F082B-CAE2-4B00-A153-96732681C9F2}" type="datetimeFigureOut">
              <a:rPr lang="fr-CA" smtClean="0"/>
              <a:pPr/>
              <a:t>2015-10-28</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29BC27-37EF-4B15-9614-D8E6195AE152}" type="slidenum">
              <a:rPr lang="fr-CA" smtClean="0"/>
              <a:pPr/>
              <a:t>‹#›</a:t>
            </a:fld>
            <a:endParaRPr lang="fr-CA"/>
          </a:p>
        </p:txBody>
      </p:sp>
    </p:spTree>
    <p:extLst>
      <p:ext uri="{BB962C8B-B14F-4D97-AF65-F5344CB8AC3E}">
        <p14:creationId xmlns:p14="http://schemas.microsoft.com/office/powerpoint/2010/main" val="235284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Lors</a:t>
            </a:r>
            <a:r>
              <a:rPr lang="en-US" dirty="0" smtClean="0"/>
              <a:t> des </a:t>
            </a:r>
            <a:r>
              <a:rPr lang="en-US" dirty="0" err="1" smtClean="0"/>
              <a:t>élections</a:t>
            </a:r>
            <a:r>
              <a:rPr lang="en-US" dirty="0" smtClean="0"/>
              <a:t> </a:t>
            </a:r>
            <a:r>
              <a:rPr lang="en-US" dirty="0" err="1" smtClean="0"/>
              <a:t>fédérales</a:t>
            </a:r>
            <a:r>
              <a:rPr lang="en-US" dirty="0" smtClean="0"/>
              <a:t> de 2011, </a:t>
            </a:r>
            <a:r>
              <a:rPr lang="en-US" dirty="0" err="1" smtClean="0"/>
              <a:t>seulement</a:t>
            </a:r>
            <a:r>
              <a:rPr lang="en-US" dirty="0" smtClean="0"/>
              <a:t> 45% des </a:t>
            </a:r>
            <a:r>
              <a:rPr lang="en-US" dirty="0" err="1" smtClean="0"/>
              <a:t>autochtones</a:t>
            </a:r>
            <a:r>
              <a:rPr lang="en-US" dirty="0" smtClean="0"/>
              <a:t> </a:t>
            </a:r>
            <a:r>
              <a:rPr lang="en-US" dirty="0" err="1" smtClean="0"/>
              <a:t>éligibles</a:t>
            </a:r>
            <a:r>
              <a:rPr lang="en-US" dirty="0" smtClean="0"/>
              <a:t> </a:t>
            </a:r>
            <a:r>
              <a:rPr lang="en-US" dirty="0" err="1" smtClean="0"/>
              <a:t>auraient</a:t>
            </a:r>
            <a:r>
              <a:rPr lang="en-US" dirty="0" smtClean="0"/>
              <a:t> </a:t>
            </a:r>
            <a:r>
              <a:rPr lang="en-US" dirty="0" err="1" smtClean="0"/>
              <a:t>voté</a:t>
            </a:r>
            <a:r>
              <a:rPr lang="en-US" dirty="0" smtClean="0"/>
              <a:t>. </a:t>
            </a:r>
            <a:r>
              <a:rPr lang="en-US" dirty="0" err="1" smtClean="0"/>
              <a:t>Qu’est-ce</a:t>
            </a:r>
            <a:r>
              <a:rPr lang="en-US" dirty="0" smtClean="0"/>
              <a:t> qui </a:t>
            </a:r>
            <a:r>
              <a:rPr lang="en-US" dirty="0" err="1" smtClean="0"/>
              <a:t>expliquerait</a:t>
            </a:r>
            <a:r>
              <a:rPr lang="en-US" dirty="0" smtClean="0"/>
              <a:t> </a:t>
            </a:r>
            <a:r>
              <a:rPr lang="en-US" dirty="0" err="1" smtClean="0"/>
              <a:t>l’absence</a:t>
            </a:r>
            <a:r>
              <a:rPr lang="en-US" dirty="0" smtClean="0"/>
              <a:t> de vote des </a:t>
            </a:r>
            <a:r>
              <a:rPr lang="en-US" dirty="0" err="1" smtClean="0"/>
              <a:t>autochones</a:t>
            </a:r>
            <a:r>
              <a:rPr lang="en-US" dirty="0" smtClean="0"/>
              <a:t>? </a:t>
            </a:r>
            <a:r>
              <a:rPr lang="en-US" dirty="0" err="1" smtClean="0"/>
              <a:t>Devraient-ils</a:t>
            </a:r>
            <a:r>
              <a:rPr lang="en-US" dirty="0" smtClean="0"/>
              <a:t> y </a:t>
            </a:r>
            <a:r>
              <a:rPr lang="en-US" dirty="0" err="1" smtClean="0"/>
              <a:t>avoir</a:t>
            </a:r>
            <a:r>
              <a:rPr lang="en-US" dirty="0" smtClean="0"/>
              <a:t> plus de </a:t>
            </a:r>
            <a:r>
              <a:rPr lang="en-US" dirty="0" err="1" smtClean="0"/>
              <a:t>candidats</a:t>
            </a:r>
            <a:r>
              <a:rPr lang="en-US" dirty="0" smtClean="0"/>
              <a:t> </a:t>
            </a:r>
            <a:r>
              <a:rPr lang="en-US" dirty="0" err="1" smtClean="0"/>
              <a:t>autochtones</a:t>
            </a:r>
            <a:r>
              <a:rPr lang="en-US" dirty="0" smtClean="0"/>
              <a:t> </a:t>
            </a:r>
            <a:r>
              <a:rPr lang="en-US" dirty="0" err="1" smtClean="0"/>
              <a:t>dans</a:t>
            </a:r>
            <a:r>
              <a:rPr lang="en-US" dirty="0" smtClean="0"/>
              <a:t> les </a:t>
            </a:r>
            <a:r>
              <a:rPr lang="en-US" dirty="0" err="1" smtClean="0"/>
              <a:t>circonscriptions</a:t>
            </a:r>
            <a:r>
              <a:rPr lang="en-US" dirty="0" smtClean="0"/>
              <a:t>?</a:t>
            </a:r>
            <a:r>
              <a:rPr lang="fr-CA" dirty="0" smtClean="0"/>
              <a:t> Quel effet ce changement aurait sur les groupes autochtones? Seraient-ils significatifs?</a:t>
            </a:r>
          </a:p>
          <a:p>
            <a:endParaRPr lang="fr-CA" dirty="0"/>
          </a:p>
        </p:txBody>
      </p:sp>
      <p:sp>
        <p:nvSpPr>
          <p:cNvPr id="4" name="Slide Number Placeholder 3"/>
          <p:cNvSpPr>
            <a:spLocks noGrp="1"/>
          </p:cNvSpPr>
          <p:nvPr>
            <p:ph type="sldNum" sz="quarter" idx="10"/>
          </p:nvPr>
        </p:nvSpPr>
        <p:spPr/>
        <p:txBody>
          <a:bodyPr/>
          <a:lstStyle/>
          <a:p>
            <a:fld id="{2329BC27-37EF-4B15-9614-D8E6195AE152}" type="slidenum">
              <a:rPr lang="fr-CA" smtClean="0"/>
              <a:pPr/>
              <a:t>2</a:t>
            </a:fld>
            <a:endParaRPr lang="fr-CA"/>
          </a:p>
        </p:txBody>
      </p:sp>
    </p:spTree>
    <p:extLst>
      <p:ext uri="{BB962C8B-B14F-4D97-AF65-F5344CB8AC3E}">
        <p14:creationId xmlns:p14="http://schemas.microsoft.com/office/powerpoint/2010/main" val="130703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Quand</a:t>
            </a:r>
            <a:r>
              <a:rPr lang="fr-CA" baseline="0" dirty="0" smtClean="0"/>
              <a:t> on pense à l’Amérique du Nord, on voit dans notre tête le Canada avec ses territoires et ses provinces, les États-Unis avec ses multiples États et quelque part en bas le Mexique.</a:t>
            </a:r>
            <a:endParaRPr lang="fr-CA" dirty="0"/>
          </a:p>
        </p:txBody>
      </p:sp>
      <p:sp>
        <p:nvSpPr>
          <p:cNvPr id="4" name="Slide Number Placeholder 3"/>
          <p:cNvSpPr>
            <a:spLocks noGrp="1"/>
          </p:cNvSpPr>
          <p:nvPr>
            <p:ph type="sldNum" sz="quarter" idx="10"/>
          </p:nvPr>
        </p:nvSpPr>
        <p:spPr/>
        <p:txBody>
          <a:bodyPr/>
          <a:lstStyle/>
          <a:p>
            <a:fld id="{2329BC27-37EF-4B15-9614-D8E6195AE152}" type="slidenum">
              <a:rPr lang="fr-CA" smtClean="0"/>
              <a:pPr/>
              <a:t>6</a:t>
            </a:fld>
            <a:endParaRPr lang="fr-CA"/>
          </a:p>
        </p:txBody>
      </p:sp>
    </p:spTree>
    <p:extLst>
      <p:ext uri="{BB962C8B-B14F-4D97-AF65-F5344CB8AC3E}">
        <p14:creationId xmlns:p14="http://schemas.microsoft.com/office/powerpoint/2010/main" val="525959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http://www.acadienouvelle.com/mon-opinion/2015/02/16/le-recensement-de-2016-un-enjeu-electoral-incontournable/?pgnc=1</a:t>
            </a:r>
            <a:endParaRPr lang="fr-CA" dirty="0"/>
          </a:p>
        </p:txBody>
      </p:sp>
      <p:sp>
        <p:nvSpPr>
          <p:cNvPr id="4" name="Slide Number Placeholder 3"/>
          <p:cNvSpPr>
            <a:spLocks noGrp="1"/>
          </p:cNvSpPr>
          <p:nvPr>
            <p:ph type="sldNum" sz="quarter" idx="10"/>
          </p:nvPr>
        </p:nvSpPr>
        <p:spPr/>
        <p:txBody>
          <a:bodyPr/>
          <a:lstStyle/>
          <a:p>
            <a:fld id="{2329BC27-37EF-4B15-9614-D8E6195AE152}" type="slidenum">
              <a:rPr lang="fr-CA" smtClean="0"/>
              <a:pPr/>
              <a:t>13</a:t>
            </a:fld>
            <a:endParaRPr lang="fr-CA"/>
          </a:p>
        </p:txBody>
      </p:sp>
    </p:spTree>
    <p:extLst>
      <p:ext uri="{BB962C8B-B14F-4D97-AF65-F5344CB8AC3E}">
        <p14:creationId xmlns:p14="http://schemas.microsoft.com/office/powerpoint/2010/main" val="2124445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Amis</a:t>
            </a:r>
            <a:r>
              <a:rPr lang="fr-CA" baseline="0" dirty="0" smtClean="0"/>
              <a:t> avec les peuples algonquiens, mais ennemis jurés des </a:t>
            </a:r>
            <a:r>
              <a:rPr lang="fr-CA" baseline="0" dirty="0" err="1" smtClean="0"/>
              <a:t>Iroquoiens</a:t>
            </a:r>
            <a:r>
              <a:rPr lang="fr-CA" baseline="0" dirty="0" smtClean="0"/>
              <a:t>.</a:t>
            </a:r>
            <a:endParaRPr lang="fr-CA" dirty="0"/>
          </a:p>
        </p:txBody>
      </p:sp>
      <p:sp>
        <p:nvSpPr>
          <p:cNvPr id="4" name="Slide Number Placeholder 3"/>
          <p:cNvSpPr>
            <a:spLocks noGrp="1"/>
          </p:cNvSpPr>
          <p:nvPr>
            <p:ph type="sldNum" sz="quarter" idx="10"/>
          </p:nvPr>
        </p:nvSpPr>
        <p:spPr/>
        <p:txBody>
          <a:bodyPr/>
          <a:lstStyle/>
          <a:p>
            <a:fld id="{2329BC27-37EF-4B15-9614-D8E6195AE152}" type="slidenum">
              <a:rPr lang="fr-CA" smtClean="0"/>
              <a:pPr/>
              <a:t>16</a:t>
            </a:fld>
            <a:endParaRPr lang="fr-CA"/>
          </a:p>
        </p:txBody>
      </p:sp>
    </p:spTree>
    <p:extLst>
      <p:ext uri="{BB962C8B-B14F-4D97-AF65-F5344CB8AC3E}">
        <p14:creationId xmlns:p14="http://schemas.microsoft.com/office/powerpoint/2010/main" val="199015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Date Placeholder 3"/>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Date Placeholder 4"/>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Date Placeholder 6"/>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Date Placeholder 2"/>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14A52-33F4-4368-BA0D-B562ACAA8F53}" type="datetimeFigureOut">
              <a:rPr lang="fr-CA" smtClean="0"/>
              <a:pPr/>
              <a:t>2015-10-28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4A150BA-EBA7-48F1-BF46-2632DD269E88}" type="slidenum">
              <a:rPr lang="fr-CA" smtClean="0"/>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14A52-33F4-4368-BA0D-B562ACAA8F53}" type="datetimeFigureOut">
              <a:rPr lang="fr-CA" smtClean="0"/>
              <a:pPr/>
              <a:t>2015-10-28</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150BA-EBA7-48F1-BF46-2632DD269E88}" type="slidenum">
              <a:rPr lang="fr-CA" smtClean="0"/>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bc.ca/news/politics/indigenous-mps-aboriginal-affairs-cabinet-justin-trudeau-1.3285509" TargetMode="External"/><Relationship Id="rId2" Type="http://schemas.openxmlformats.org/officeDocument/2006/relationships/hyperlink" Target="http://www.cbc.ca/news/aboriginal/indigenous-guide-to-house-of-commons-1.3278957"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Premier groupe culturel connu au Canada:</a:t>
            </a:r>
            <a:endParaRPr lang="fr-CA" dirty="0"/>
          </a:p>
        </p:txBody>
      </p:sp>
      <p:sp>
        <p:nvSpPr>
          <p:cNvPr id="3" name="Subtitle 2"/>
          <p:cNvSpPr>
            <a:spLocks noGrp="1"/>
          </p:cNvSpPr>
          <p:nvPr>
            <p:ph type="subTitle" idx="1"/>
          </p:nvPr>
        </p:nvSpPr>
        <p:spPr/>
        <p:txBody>
          <a:bodyPr/>
          <a:lstStyle/>
          <a:p>
            <a:r>
              <a:rPr lang="fr-CA" dirty="0" smtClean="0"/>
              <a:t>Les autochtones</a:t>
            </a:r>
            <a:endParaRPr lang="fr-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Au début du XVIe siècle</a:t>
            </a:r>
            <a:endParaRPr lang="fr-CA" dirty="0"/>
          </a:p>
        </p:txBody>
      </p:sp>
      <p:sp>
        <p:nvSpPr>
          <p:cNvPr id="3" name="Content Placeholder 2"/>
          <p:cNvSpPr>
            <a:spLocks noGrp="1"/>
          </p:cNvSpPr>
          <p:nvPr>
            <p:ph idx="1"/>
          </p:nvPr>
        </p:nvSpPr>
        <p:spPr/>
        <p:txBody>
          <a:bodyPr>
            <a:normAutofit fontScale="85000" lnSpcReduction="20000"/>
          </a:bodyPr>
          <a:lstStyle/>
          <a:p>
            <a:r>
              <a:rPr lang="fr-CA" dirty="0" smtClean="0"/>
              <a:t>Au moment des premiers contacts avec les Européens, les anthropologues et historiens estiment que la population autochtone est entre 350 000 et 500 000 personnes. Certains croient même qu’il y aurait jusqu’à 2 millions de personnes.</a:t>
            </a:r>
          </a:p>
          <a:p>
            <a:r>
              <a:rPr lang="fr-CA" dirty="0" smtClean="0"/>
              <a:t>En 1867, on croit qu’il en reste entre 100 000 et 125 000 au Canada + 10 000 Métis au Manitoba et 2000 Inuits en Arctique.</a:t>
            </a:r>
          </a:p>
          <a:p>
            <a:r>
              <a:rPr lang="fr-CA" dirty="0"/>
              <a:t>Au début du XXe siècle, la population diminue encore.</a:t>
            </a:r>
          </a:p>
          <a:p>
            <a:r>
              <a:rPr lang="fr-CA" dirty="0"/>
              <a:t>La population décline à cause des maladies, la famine, les guerres avec les Européens et «des pratiques européennes</a:t>
            </a:r>
            <a:r>
              <a:rPr lang="fr-CA" dirty="0" smtClean="0"/>
              <a:t>»</a:t>
            </a:r>
            <a:endParaRPr lang="fr-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Aujourd’hui</a:t>
            </a:r>
            <a:endParaRPr lang="fr-CA" dirty="0"/>
          </a:p>
        </p:txBody>
      </p:sp>
      <p:sp>
        <p:nvSpPr>
          <p:cNvPr id="3" name="Content Placeholder 2"/>
          <p:cNvSpPr>
            <a:spLocks noGrp="1"/>
          </p:cNvSpPr>
          <p:nvPr>
            <p:ph idx="1"/>
          </p:nvPr>
        </p:nvSpPr>
        <p:spPr/>
        <p:txBody>
          <a:bodyPr>
            <a:normAutofit fontScale="92500"/>
          </a:bodyPr>
          <a:lstStyle/>
          <a:p>
            <a:r>
              <a:rPr lang="fr-CA" dirty="0" smtClean="0"/>
              <a:t>La population augmente désormais à un taux plus rapide que le reste de la population canadienne. </a:t>
            </a:r>
          </a:p>
          <a:p>
            <a:r>
              <a:rPr lang="fr-CA" dirty="0" smtClean="0"/>
              <a:t>Entre 1996 et 2006: la population des autochtones augmente de 45 % contre 8 % pour la pop non autochtone</a:t>
            </a:r>
          </a:p>
          <a:p>
            <a:r>
              <a:rPr lang="fr-CA" dirty="0" smtClean="0"/>
              <a:t>Entre 2006 et 2011, c’est une augmentation de 20,1 % (atteint 232 385 personnes) contre 5,2 % chez les non-autochtones.</a:t>
            </a:r>
          </a:p>
          <a:p>
            <a:r>
              <a:rPr lang="en-CA" dirty="0" err="1" smtClean="0"/>
              <a:t>Qu’est-ce</a:t>
            </a:r>
            <a:r>
              <a:rPr lang="en-CA" dirty="0" smtClean="0"/>
              <a:t> qui </a:t>
            </a:r>
            <a:r>
              <a:rPr lang="en-CA" dirty="0" err="1" smtClean="0"/>
              <a:t>explique</a:t>
            </a:r>
            <a:r>
              <a:rPr lang="en-CA" dirty="0" smtClean="0"/>
              <a:t> </a:t>
            </a:r>
            <a:r>
              <a:rPr lang="en-CA" dirty="0" err="1" smtClean="0"/>
              <a:t>ces</a:t>
            </a:r>
            <a:r>
              <a:rPr lang="en-CA" dirty="0" smtClean="0"/>
              <a:t> </a:t>
            </a:r>
            <a:r>
              <a:rPr lang="en-CA" dirty="0" err="1" smtClean="0"/>
              <a:t>chiffres</a:t>
            </a:r>
            <a:r>
              <a:rPr lang="en-CA" dirty="0" smtClean="0"/>
              <a:t>?</a:t>
            </a:r>
            <a:endParaRPr lang="fr-C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Une note sur la justesse des chiffres</a:t>
            </a:r>
            <a:endParaRPr lang="fr-CA" dirty="0"/>
          </a:p>
        </p:txBody>
      </p:sp>
      <p:sp>
        <p:nvSpPr>
          <p:cNvPr id="3" name="Content Placeholder 2"/>
          <p:cNvSpPr>
            <a:spLocks noGrp="1"/>
          </p:cNvSpPr>
          <p:nvPr>
            <p:ph idx="1"/>
          </p:nvPr>
        </p:nvSpPr>
        <p:spPr>
          <a:xfrm>
            <a:off x="457200" y="1600200"/>
            <a:ext cx="8219256" cy="4781128"/>
          </a:xfrm>
        </p:spPr>
        <p:txBody>
          <a:bodyPr>
            <a:normAutofit fontScale="85000" lnSpcReduction="20000"/>
          </a:bodyPr>
          <a:lstStyle/>
          <a:p>
            <a:r>
              <a:rPr lang="fr-CA" dirty="0" smtClean="0"/>
              <a:t>Pour être autochtone, il faut en avoir le statut officiel. Avec la nouvelle Loi sur les Indiens en 1985, de nombreuses personnes perdent leur statut et leurs droits.</a:t>
            </a:r>
          </a:p>
          <a:p>
            <a:r>
              <a:rPr lang="fr-CA" dirty="0" smtClean="0"/>
              <a:t>Émancipation forcée: les femmes mariées à des hommes non autochtones ou non enregistrés, les Autochtones ayant un diplôme universitaire ou un emploi professionnel (médecin ou avocat par exemple) et les descendants d’une personne ayant perdu son statut.</a:t>
            </a:r>
          </a:p>
          <a:p>
            <a:r>
              <a:rPr lang="fr-CA" dirty="0" smtClean="0"/>
              <a:t>La loi C-31 et la loi C-3 viennent modifier cette loi en changeant les définitions. Il y a plus de gens qui ont accès au statut, mais d’autres le perdent.</a:t>
            </a:r>
            <a:endParaRPr lang="fr-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Changements dans le recensement</a:t>
            </a:r>
            <a:endParaRPr lang="fr-CA" dirty="0"/>
          </a:p>
        </p:txBody>
      </p:sp>
      <p:sp>
        <p:nvSpPr>
          <p:cNvPr id="3" name="Content Placeholder 2"/>
          <p:cNvSpPr>
            <a:spLocks noGrp="1"/>
          </p:cNvSpPr>
          <p:nvPr>
            <p:ph idx="1"/>
          </p:nvPr>
        </p:nvSpPr>
        <p:spPr>
          <a:xfrm>
            <a:off x="457200" y="1600200"/>
            <a:ext cx="8075240" cy="5257800"/>
          </a:xfrm>
        </p:spPr>
        <p:txBody>
          <a:bodyPr>
            <a:normAutofit fontScale="92500" lnSpcReduction="20000"/>
          </a:bodyPr>
          <a:lstStyle/>
          <a:p>
            <a:r>
              <a:rPr lang="fr-CA" dirty="0" smtClean="0"/>
              <a:t>Un recensement sert à connaître la population.</a:t>
            </a:r>
          </a:p>
          <a:p>
            <a:r>
              <a:rPr lang="fr-CA" dirty="0" smtClean="0"/>
              <a:t>Les données obtenues en 2011 ne sont pas aussi précises que dans les autres recensements. Le recensement obligatoire pour 20% de la population est remplacé par un l’Enquête nationale auprès des ménages (ENM), un questionnaire volontaire envoyé à 30 % des foyers canadiens. «En plus d’être sur une base volontaire, on note de nombreuses différences dans la formulation, le format des questions portant sur les peuples autochtones au Canada et dans la définition de ce qu’est une réserve.»</a:t>
            </a:r>
          </a:p>
          <a:p>
            <a:r>
              <a:rPr lang="fr-CA" dirty="0" smtClean="0"/>
              <a:t>Prochain recensement: 2016*. À suivre!</a:t>
            </a:r>
            <a:endParaRPr lang="fr-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00" y="4581128"/>
            <a:ext cx="7772400" cy="1362075"/>
          </a:xfrm>
        </p:spPr>
        <p:txBody>
          <a:bodyPr/>
          <a:lstStyle/>
          <a:p>
            <a:r>
              <a:rPr lang="en-CA" dirty="0" smtClean="0"/>
              <a:t>Avant la </a:t>
            </a:r>
            <a:r>
              <a:rPr lang="en-CA" dirty="0" err="1" smtClean="0"/>
              <a:t>conquête</a:t>
            </a:r>
            <a:r>
              <a:rPr lang="en-CA" dirty="0" smtClean="0"/>
              <a:t> </a:t>
            </a:r>
            <a:br>
              <a:rPr lang="en-CA" dirty="0" smtClean="0"/>
            </a:br>
            <a:r>
              <a:rPr lang="en-CA" sz="2000" dirty="0" smtClean="0"/>
              <a:t>(</a:t>
            </a:r>
            <a:r>
              <a:rPr lang="en-CA" sz="2000" dirty="0" err="1" smtClean="0"/>
              <a:t>ou</a:t>
            </a:r>
            <a:r>
              <a:rPr lang="en-CA" sz="2000" dirty="0" smtClean="0"/>
              <a:t> </a:t>
            </a:r>
            <a:r>
              <a:rPr lang="en-CA" sz="2000" dirty="0" err="1" smtClean="0"/>
              <a:t>avant</a:t>
            </a:r>
            <a:r>
              <a:rPr lang="en-CA" sz="2000" dirty="0" smtClean="0"/>
              <a:t> 1760)</a:t>
            </a:r>
            <a:endParaRPr lang="fr-CA" sz="2000" dirty="0"/>
          </a:p>
        </p:txBody>
      </p:sp>
      <p:sp>
        <p:nvSpPr>
          <p:cNvPr id="3" name="Text Placeholder 2"/>
          <p:cNvSpPr>
            <a:spLocks noGrp="1"/>
          </p:cNvSpPr>
          <p:nvPr>
            <p:ph type="body" idx="1"/>
          </p:nvPr>
        </p:nvSpPr>
        <p:spPr/>
        <p:txBody>
          <a:bodyPr>
            <a:normAutofit/>
          </a:bodyPr>
          <a:lstStyle/>
          <a:p>
            <a:r>
              <a:rPr lang="en-CA" sz="2800" dirty="0" smtClean="0"/>
              <a:t>Relations entre </a:t>
            </a:r>
            <a:r>
              <a:rPr lang="en-CA" sz="2800" dirty="0" err="1" smtClean="0"/>
              <a:t>Français</a:t>
            </a:r>
            <a:r>
              <a:rPr lang="en-CA" sz="2800" dirty="0" smtClean="0"/>
              <a:t> et </a:t>
            </a:r>
            <a:r>
              <a:rPr lang="en-CA" sz="2800" dirty="0" err="1" smtClean="0"/>
              <a:t>autochtones</a:t>
            </a:r>
            <a:r>
              <a:rPr lang="en-CA" sz="2800" dirty="0" smtClean="0"/>
              <a:t> </a:t>
            </a:r>
            <a:r>
              <a:rPr lang="en-CA" sz="2800" dirty="0" err="1" smtClean="0"/>
              <a:t>en</a:t>
            </a:r>
            <a:r>
              <a:rPr lang="en-CA" sz="2800" dirty="0" smtClean="0"/>
              <a:t> Nouvelle-France</a:t>
            </a:r>
            <a:endParaRPr lang="fr-CA" sz="2800" dirty="0"/>
          </a:p>
        </p:txBody>
      </p:sp>
    </p:spTree>
    <p:extLst>
      <p:ext uri="{BB962C8B-B14F-4D97-AF65-F5344CB8AC3E}">
        <p14:creationId xmlns:p14="http://schemas.microsoft.com/office/powerpoint/2010/main" val="1119752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Relations entre autochtones et français</a:t>
            </a:r>
            <a:endParaRPr lang="fr-CA" dirty="0"/>
          </a:p>
        </p:txBody>
      </p:sp>
      <p:sp>
        <p:nvSpPr>
          <p:cNvPr id="3" name="Content Placeholder 2"/>
          <p:cNvSpPr>
            <a:spLocks noGrp="1"/>
          </p:cNvSpPr>
          <p:nvPr>
            <p:ph idx="1"/>
          </p:nvPr>
        </p:nvSpPr>
        <p:spPr>
          <a:xfrm>
            <a:off x="457200" y="1600200"/>
            <a:ext cx="3754760" cy="4709119"/>
          </a:xfrm>
        </p:spPr>
        <p:txBody>
          <a:bodyPr>
            <a:normAutofit fontScale="92500" lnSpcReduction="20000"/>
          </a:bodyPr>
          <a:lstStyle/>
          <a:p>
            <a:r>
              <a:rPr lang="fr-CA" dirty="0" smtClean="0"/>
              <a:t>Les pêcheurs, colons, marchands de fourrures, missionnaires et agents coloniaux français étaient les premiers Européens à entretenir des relations avec les autochtones au Canada et en Amérique du Nord.</a:t>
            </a:r>
            <a:endParaRPr lang="fr-CA" dirty="0"/>
          </a:p>
        </p:txBody>
      </p:sp>
      <p:pic>
        <p:nvPicPr>
          <p:cNvPr id="2050" name="Picture 2" descr="http://maminie.blog50.com/media/00/02/8067000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7964" y="1988840"/>
            <a:ext cx="4762500" cy="3352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dirty="0"/>
          </a:p>
        </p:txBody>
      </p:sp>
      <p:sp>
        <p:nvSpPr>
          <p:cNvPr id="3" name="Content Placeholder 2"/>
          <p:cNvSpPr>
            <a:spLocks noGrp="1"/>
          </p:cNvSpPr>
          <p:nvPr>
            <p:ph idx="1"/>
          </p:nvPr>
        </p:nvSpPr>
        <p:spPr>
          <a:xfrm>
            <a:off x="323528" y="1422911"/>
            <a:ext cx="4474840" cy="4853136"/>
          </a:xfrm>
        </p:spPr>
        <p:txBody>
          <a:bodyPr>
            <a:normAutofit fontScale="70000" lnSpcReduction="20000"/>
          </a:bodyPr>
          <a:lstStyle/>
          <a:p>
            <a:r>
              <a:rPr lang="fr-CA" dirty="0" smtClean="0"/>
              <a:t>Dans la partie des Forêts de l’Est, il y avait des relations d’interdépendances au début de la colonisation: </a:t>
            </a:r>
          </a:p>
          <a:p>
            <a:r>
              <a:rPr lang="fr-CA" dirty="0" smtClean="0"/>
              <a:t>les autochtones aident les Français à survivre dans le rude climat canadien et sont essentiels au succès du commerce des fourrures. En échange, les Autochtones obtiennent des biens européens, des alliances militaires. Ils se bataillent et se marient avec les Français. Ils se convertissent parfois au christianisme et participent à la gouvernance de la Nouvelle-France.</a:t>
            </a:r>
          </a:p>
          <a:p>
            <a:pPr>
              <a:buNone/>
            </a:pPr>
            <a:endParaRPr lang="fr-CA" dirty="0"/>
          </a:p>
        </p:txBody>
      </p:sp>
      <p:sp>
        <p:nvSpPr>
          <p:cNvPr id="4" name="TextBox 3"/>
          <p:cNvSpPr txBox="1"/>
          <p:nvPr/>
        </p:nvSpPr>
        <p:spPr>
          <a:xfrm>
            <a:off x="6588224" y="5157192"/>
            <a:ext cx="2232248" cy="1569660"/>
          </a:xfrm>
          <a:prstGeom prst="rect">
            <a:avLst/>
          </a:prstGeom>
          <a:noFill/>
        </p:spPr>
        <p:txBody>
          <a:bodyPr wrap="square" rtlCol="0">
            <a:spAutoFit/>
          </a:bodyPr>
          <a:lstStyle/>
          <a:p>
            <a:r>
              <a:rPr lang="fr-CA" sz="1600" dirty="0"/>
              <a:t>Étienne Brûlé a vécu longtemps avec les Amérindiens et s'est familiarisé à leur territoire, leur langue et leurs habitudes.</a:t>
            </a:r>
          </a:p>
        </p:txBody>
      </p:sp>
      <p:pic>
        <p:nvPicPr>
          <p:cNvPr id="3074" name="Picture 2" descr="http://www.alloprof.qc.ca/ImagesDesFiches/7500-7999-Histoire-deuxieme-cycle/7614/7614i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8368" y="485938"/>
            <a:ext cx="4196780" cy="46416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000" dirty="0" smtClean="0"/>
              <a:t>La </a:t>
            </a:r>
            <a:r>
              <a:rPr lang="en-CA" sz="2000" dirty="0" err="1" smtClean="0"/>
              <a:t>grande</a:t>
            </a:r>
            <a:r>
              <a:rPr lang="en-CA" sz="2000" dirty="0" smtClean="0"/>
              <a:t> </a:t>
            </a:r>
            <a:r>
              <a:rPr lang="en-CA" sz="2000" dirty="0" err="1" smtClean="0"/>
              <a:t>paix</a:t>
            </a:r>
            <a:r>
              <a:rPr lang="en-CA" sz="2000" dirty="0" smtClean="0"/>
              <a:t> de 1701 </a:t>
            </a:r>
            <a:r>
              <a:rPr lang="en-CA" sz="2000" dirty="0"/>
              <a:t>à Montréal</a:t>
            </a:r>
            <a:br>
              <a:rPr lang="en-CA" sz="2000" dirty="0"/>
            </a:br>
            <a:r>
              <a:rPr lang="en-CA" sz="2000" dirty="0"/>
              <a:t>http://grandepaix.pacmusee.qc.ca/fra/index.html</a:t>
            </a:r>
            <a:endParaRPr lang="fr-CA" sz="2000" dirty="0"/>
          </a:p>
        </p:txBody>
      </p:sp>
      <p:sp>
        <p:nvSpPr>
          <p:cNvPr id="3" name="Content Placeholder 2"/>
          <p:cNvSpPr>
            <a:spLocks noGrp="1"/>
          </p:cNvSpPr>
          <p:nvPr>
            <p:ph idx="1"/>
          </p:nvPr>
        </p:nvSpPr>
        <p:spPr/>
        <p:txBody>
          <a:bodyPr/>
          <a:lstStyle/>
          <a:p>
            <a:endParaRPr lang="fr-CA"/>
          </a:p>
        </p:txBody>
      </p:sp>
      <p:pic>
        <p:nvPicPr>
          <p:cNvPr id="1026" name="Picture 2" descr="http://primaire.recitus.qc.ca/sites/default/files/images/nn_0f299adb5059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16038"/>
            <a:ext cx="7239000" cy="481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006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 Grande </a:t>
            </a:r>
            <a:r>
              <a:rPr lang="en-CA" dirty="0" err="1" smtClean="0"/>
              <a:t>Paix</a:t>
            </a:r>
            <a:endParaRPr lang="fr-CA" dirty="0"/>
          </a:p>
        </p:txBody>
      </p:sp>
      <p:sp>
        <p:nvSpPr>
          <p:cNvPr id="3" name="Content Placeholder 2"/>
          <p:cNvSpPr>
            <a:spLocks noGrp="1"/>
          </p:cNvSpPr>
          <p:nvPr>
            <p:ph idx="1"/>
          </p:nvPr>
        </p:nvSpPr>
        <p:spPr/>
        <p:txBody>
          <a:bodyPr>
            <a:normAutofit lnSpcReduction="10000"/>
          </a:bodyPr>
          <a:lstStyle/>
          <a:p>
            <a:r>
              <a:rPr lang="fr-CA" dirty="0" smtClean="0"/>
              <a:t>Au XVIIe siècle, l’expansion de la traite de fourrures semblent instaurer un climat de paix entre les Français et les Autochtones…</a:t>
            </a:r>
          </a:p>
          <a:p>
            <a:r>
              <a:rPr lang="fr-CA" dirty="0"/>
              <a:t>j</a:t>
            </a:r>
            <a:r>
              <a:rPr lang="fr-CA" dirty="0" smtClean="0"/>
              <a:t>usqu’à la chute de l’Acadie (1710) et de la Nouvelle-France (1760). Exception: les guerres iroquoises. </a:t>
            </a:r>
          </a:p>
          <a:p>
            <a:r>
              <a:rPr lang="fr-CA" dirty="0" smtClean="0"/>
              <a:t>Les Autochtones vivaient alors de façon indépendante, poursuivant le mode de vie traditionnel.</a:t>
            </a:r>
            <a:endParaRPr lang="fr-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normAutofit fontScale="85000" lnSpcReduction="10000"/>
          </a:bodyPr>
          <a:lstStyle/>
          <a:p>
            <a:r>
              <a:rPr lang="fr-CA" dirty="0" smtClean="0"/>
              <a:t>Durant la Nouvelle-France, les peuples autochtones sont qualifiés d’alliés et non de sujets. </a:t>
            </a:r>
          </a:p>
          <a:p>
            <a:r>
              <a:rPr lang="fr-CA" dirty="0" smtClean="0"/>
              <a:t>Un tribunal militaire quand des personnes autochtones et des colons français s’opposent en procès. </a:t>
            </a:r>
          </a:p>
          <a:p>
            <a:r>
              <a:rPr lang="fr-CA" dirty="0" smtClean="0"/>
              <a:t>Les instructions publiées par Louis XIV en 1665, qui resteront en vigueur jusqu’au transfert des territoires à la Grande-Bretagne en 1763, exigent « qu’on n’usurpe point les terres sur lesquelles ils sont habituez </a:t>
            </a:r>
            <a:r>
              <a:rPr lang="fr-CA" dirty="0" err="1" smtClean="0"/>
              <a:t>soubs</a:t>
            </a:r>
            <a:r>
              <a:rPr lang="fr-CA" dirty="0" smtClean="0"/>
              <a:t> prétexte qu’elles sont meilleures ou plus convenables aux François ».</a:t>
            </a:r>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Réflexion</a:t>
            </a:r>
            <a:endParaRPr lang="fr-CA" dirty="0"/>
          </a:p>
        </p:txBody>
      </p:sp>
      <p:sp>
        <p:nvSpPr>
          <p:cNvPr id="3" name="Content Placeholder 2"/>
          <p:cNvSpPr>
            <a:spLocks noGrp="1"/>
          </p:cNvSpPr>
          <p:nvPr>
            <p:ph idx="1"/>
          </p:nvPr>
        </p:nvSpPr>
        <p:spPr/>
        <p:txBody>
          <a:bodyPr>
            <a:normAutofit/>
          </a:bodyPr>
          <a:lstStyle/>
          <a:p>
            <a:endParaRPr lang="en-US" dirty="0" smtClean="0"/>
          </a:p>
          <a:p>
            <a:r>
              <a:rPr lang="en-US" dirty="0" smtClean="0"/>
              <a:t>Durant les </a:t>
            </a:r>
            <a:r>
              <a:rPr lang="en-US" dirty="0" err="1" smtClean="0"/>
              <a:t>élections</a:t>
            </a:r>
            <a:r>
              <a:rPr lang="en-US" dirty="0" smtClean="0"/>
              <a:t> </a:t>
            </a:r>
            <a:r>
              <a:rPr lang="en-US" dirty="0" err="1" smtClean="0"/>
              <a:t>fédérales</a:t>
            </a:r>
            <a:r>
              <a:rPr lang="en-US" dirty="0" smtClean="0"/>
              <a:t> 2011, </a:t>
            </a:r>
            <a:r>
              <a:rPr lang="en-US" dirty="0" err="1" smtClean="0"/>
              <a:t>seulement</a:t>
            </a:r>
            <a:r>
              <a:rPr lang="en-US" dirty="0" smtClean="0"/>
              <a:t> 45% des </a:t>
            </a:r>
            <a:r>
              <a:rPr lang="en-US" dirty="0" err="1" smtClean="0"/>
              <a:t>autochtones</a:t>
            </a:r>
            <a:r>
              <a:rPr lang="en-US" dirty="0" smtClean="0"/>
              <a:t> </a:t>
            </a:r>
            <a:r>
              <a:rPr lang="en-US" dirty="0" err="1" smtClean="0"/>
              <a:t>éligibles</a:t>
            </a:r>
            <a:r>
              <a:rPr lang="en-US" dirty="0" smtClean="0"/>
              <a:t> </a:t>
            </a:r>
            <a:r>
              <a:rPr lang="en-US" dirty="0" err="1" smtClean="0"/>
              <a:t>auraient</a:t>
            </a:r>
            <a:r>
              <a:rPr lang="en-US" dirty="0" smtClean="0"/>
              <a:t> </a:t>
            </a:r>
            <a:r>
              <a:rPr lang="en-US" dirty="0" err="1" smtClean="0"/>
              <a:t>voté</a:t>
            </a:r>
            <a:r>
              <a:rPr lang="en-US" dirty="0" smtClean="0"/>
              <a:t>.</a:t>
            </a:r>
          </a:p>
          <a:p>
            <a:r>
              <a:rPr lang="en-US" dirty="0" err="1" smtClean="0"/>
              <a:t>Qu’est-ce</a:t>
            </a:r>
            <a:r>
              <a:rPr lang="en-US" dirty="0" smtClean="0"/>
              <a:t> qui </a:t>
            </a:r>
            <a:r>
              <a:rPr lang="en-US" dirty="0" err="1" smtClean="0"/>
              <a:t>expliquerait</a:t>
            </a:r>
            <a:r>
              <a:rPr lang="en-US" dirty="0" smtClean="0"/>
              <a:t> </a:t>
            </a:r>
            <a:r>
              <a:rPr lang="en-US" dirty="0" err="1" smtClean="0"/>
              <a:t>l’absence</a:t>
            </a:r>
            <a:r>
              <a:rPr lang="en-US" dirty="0" smtClean="0"/>
              <a:t> de vote des </a:t>
            </a:r>
            <a:r>
              <a:rPr lang="en-US" dirty="0" err="1" smtClean="0"/>
              <a:t>autochones</a:t>
            </a:r>
            <a:r>
              <a:rPr lang="en-US" dirty="0" smtClean="0"/>
              <a:t>?</a:t>
            </a:r>
          </a:p>
          <a:p>
            <a:endParaRPr lang="fr-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normAutofit fontScale="85000" lnSpcReduction="10000"/>
          </a:bodyPr>
          <a:lstStyle/>
          <a:p>
            <a:r>
              <a:rPr lang="fr-CA" dirty="0" smtClean="0"/>
              <a:t> Une différence fondamentale se dessine entre les réserves de la période coloniale française et celles créées durant la période qui suit, gérées par les Britanniques. </a:t>
            </a:r>
          </a:p>
          <a:p>
            <a:r>
              <a:rPr lang="fr-CA" dirty="0" smtClean="0"/>
              <a:t>Les Français cherchaient à attirer les Autochtones près de leurs villages, dans l’espoir de les voir adopter le style de vie français de l’agriculteur sédentaire. </a:t>
            </a:r>
          </a:p>
          <a:p>
            <a:r>
              <a:rPr lang="fr-CA" dirty="0" smtClean="0"/>
              <a:t>En Nouvelle-Angleterre, les Anglais, par contre, chassent les Autochtones de leurs territoires et les repoussent jusque dans l’arrière-pays en vue d’établir des terres agricoles et des villages permanents.</a:t>
            </a:r>
            <a:endParaRPr lang="fr-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35842" name="Picture 2" descr="http://images.recitus.qc.ca/main.php?g2_view=core.DownloadItem&amp;g2_itemId=644&amp;g2_serialNumber=5"/>
          <p:cNvPicPr>
            <a:picLocks noChangeAspect="1" noChangeArrowheads="1"/>
          </p:cNvPicPr>
          <p:nvPr/>
        </p:nvPicPr>
        <p:blipFill>
          <a:blip r:embed="rId2" cstate="print"/>
          <a:srcRect/>
          <a:stretch>
            <a:fillRect/>
          </a:stretch>
        </p:blipFill>
        <p:spPr bwMode="auto">
          <a:xfrm>
            <a:off x="385472" y="476672"/>
            <a:ext cx="8276370" cy="601330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1026" name="Picture 2" descr="http://www.alloprof.qc.ca/ImagesDesFiches/7500-7999-Histoire-deuxieme-cycle/7624/7624i1.jpg"/>
          <p:cNvPicPr>
            <a:picLocks noChangeAspect="1" noChangeArrowheads="1"/>
          </p:cNvPicPr>
          <p:nvPr/>
        </p:nvPicPr>
        <p:blipFill>
          <a:blip r:embed="rId2" cstate="print"/>
          <a:srcRect/>
          <a:stretch>
            <a:fillRect/>
          </a:stretch>
        </p:blipFill>
        <p:spPr bwMode="auto">
          <a:xfrm>
            <a:off x="1475656" y="232452"/>
            <a:ext cx="6408712" cy="662554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CA" dirty="0" smtClean="0"/>
              <a:t>En 1763, la Nouvelle-France est transféré à la Grande-Bretagne et les relations diplomatiques cessent, mais les interactions sociales et économiques continuent entre les Français et les autochtones.</a:t>
            </a:r>
            <a:endParaRPr lang="fr-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CA" dirty="0" smtClean="0"/>
              <a:t>http://www.encyclopediecanadienne.ca/fr/article/relations-entre-les-autochtones-et-francais/</a:t>
            </a:r>
            <a:endParaRPr lang="fr-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CA" dirty="0" smtClean="0"/>
              <a:t>http://www.thecanadianencyclopedia.ca/fr/article/relations-entre-les-autochtones-et-les-blancs/</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Composition du cabinet de Trudeau</a:t>
            </a:r>
            <a:endParaRPr lang="fr-CA" dirty="0"/>
          </a:p>
        </p:txBody>
      </p:sp>
      <p:sp>
        <p:nvSpPr>
          <p:cNvPr id="3" name="Content Placeholder 2"/>
          <p:cNvSpPr>
            <a:spLocks noGrp="1"/>
          </p:cNvSpPr>
          <p:nvPr>
            <p:ph idx="1"/>
          </p:nvPr>
        </p:nvSpPr>
        <p:spPr>
          <a:xfrm>
            <a:off x="457200" y="1600201"/>
            <a:ext cx="8229600" cy="2260848"/>
          </a:xfrm>
        </p:spPr>
        <p:txBody>
          <a:bodyPr>
            <a:normAutofit/>
          </a:bodyPr>
          <a:lstStyle/>
          <a:p>
            <a:r>
              <a:rPr lang="fr-CA" sz="2000" dirty="0">
                <a:hlinkClick r:id="rId2"/>
              </a:rPr>
              <a:t>http://</a:t>
            </a:r>
            <a:r>
              <a:rPr lang="fr-CA" sz="2000" dirty="0" smtClean="0">
                <a:hlinkClick r:id="rId2"/>
              </a:rPr>
              <a:t>www.cbc.ca/news/aboriginal/indigenous-guide-to-house-of-commons-1.3278957</a:t>
            </a:r>
            <a:endParaRPr lang="fr-CA" sz="2000" dirty="0" smtClean="0"/>
          </a:p>
          <a:p>
            <a:r>
              <a:rPr lang="en-CA" sz="2000" dirty="0">
                <a:hlinkClick r:id="rId3"/>
              </a:rPr>
              <a:t>http://</a:t>
            </a:r>
            <a:r>
              <a:rPr lang="en-CA" sz="2000" dirty="0" smtClean="0">
                <a:hlinkClick r:id="rId3"/>
              </a:rPr>
              <a:t>www.cbc.ca/news/politics/indigenous-mps-aboriginal-affairs-cabinet-justin-trudeau-1.3285509</a:t>
            </a:r>
            <a:r>
              <a:rPr lang="en-CA" sz="2000" dirty="0" smtClean="0"/>
              <a:t>   </a:t>
            </a:r>
            <a:endParaRPr lang="en-CA" sz="2000" dirty="0"/>
          </a:p>
          <a:p>
            <a:r>
              <a:rPr lang="fr-CA" sz="2000" dirty="0"/>
              <a:t>Quel effet </a:t>
            </a:r>
            <a:r>
              <a:rPr lang="fr-CA" sz="2000" dirty="0" smtClean="0"/>
              <a:t>ce changement aurait </a:t>
            </a:r>
            <a:r>
              <a:rPr lang="fr-CA" sz="2000" dirty="0"/>
              <a:t>sur les groupes autochtones? Seraient-ils significatifs</a:t>
            </a:r>
            <a:r>
              <a:rPr lang="fr-CA" sz="2000" dirty="0" smtClean="0"/>
              <a:t>?</a:t>
            </a:r>
            <a:endParaRPr lang="fr-CA" sz="2000" dirty="0"/>
          </a:p>
        </p:txBody>
      </p:sp>
      <p:pic>
        <p:nvPicPr>
          <p:cNvPr id="1028" name="Picture 4" descr="Prime minister-designate Justin Trudeau has several aboriginal MPs in his caucus to consider when building his cabinet, including (clockwise from upper left): Jody Wilson-Raybould, Robert Falcon-Ouellette, Dan Vandal and Hunter Tooto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3613787"/>
            <a:ext cx="5400600" cy="3040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730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Définitions</a:t>
            </a:r>
            <a:endParaRPr lang="fr-CA" dirty="0"/>
          </a:p>
        </p:txBody>
      </p:sp>
      <p:sp>
        <p:nvSpPr>
          <p:cNvPr id="3" name="Content Placeholder 2"/>
          <p:cNvSpPr>
            <a:spLocks noGrp="1"/>
          </p:cNvSpPr>
          <p:nvPr>
            <p:ph idx="1"/>
          </p:nvPr>
        </p:nvSpPr>
        <p:spPr/>
        <p:txBody>
          <a:bodyPr>
            <a:normAutofit/>
          </a:bodyPr>
          <a:lstStyle/>
          <a:p>
            <a:r>
              <a:rPr lang="fr-CA" dirty="0" smtClean="0"/>
              <a:t>Au Canada, le terme «autochtone» désigne les Premières Nations, les Métis, et les Inuits.</a:t>
            </a:r>
          </a:p>
          <a:p>
            <a:r>
              <a:rPr lang="fr-CA" dirty="0" smtClean="0"/>
              <a:t>Les autochtones sont les premiers occupants de la terre qu’on appelle aujourd’hui le Canada.</a:t>
            </a:r>
          </a:p>
          <a:p>
            <a:r>
              <a:rPr lang="fr-CA" dirty="0" smtClean="0"/>
              <a:t>Les cultures, les langues et les structures sociales autochtones ont joué et joue toujours un rôle dans le développement du Canada. </a:t>
            </a:r>
            <a:endParaRPr lang="fr-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pic>
        <p:nvPicPr>
          <p:cNvPr id="1026" name="Picture 2" descr="https://upload.wikimedia.org/wikipedia/commons/thumb/3/39/NativeAmericanRegions_map_1.jpg/450px-NativeAmericanRegions_map_1.jpg"/>
          <p:cNvPicPr>
            <a:picLocks noChangeAspect="1" noChangeArrowheads="1"/>
          </p:cNvPicPr>
          <p:nvPr/>
        </p:nvPicPr>
        <p:blipFill>
          <a:blip r:embed="rId2" cstate="print"/>
          <a:srcRect/>
          <a:stretch>
            <a:fillRect/>
          </a:stretch>
        </p:blipFill>
        <p:spPr bwMode="auto">
          <a:xfrm>
            <a:off x="1043608" y="-86040"/>
            <a:ext cx="6734522" cy="694404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Frontières </a:t>
            </a:r>
            <a:endParaRPr lang="fr-CA" dirty="0"/>
          </a:p>
        </p:txBody>
      </p:sp>
      <p:sp>
        <p:nvSpPr>
          <p:cNvPr id="3" name="Content Placeholder 2"/>
          <p:cNvSpPr>
            <a:spLocks noGrp="1"/>
          </p:cNvSpPr>
          <p:nvPr>
            <p:ph idx="1"/>
          </p:nvPr>
        </p:nvSpPr>
        <p:spPr/>
        <p:txBody>
          <a:bodyPr>
            <a:normAutofit lnSpcReduction="10000"/>
          </a:bodyPr>
          <a:lstStyle/>
          <a:p>
            <a:r>
              <a:rPr lang="fr-CA" dirty="0" smtClean="0"/>
              <a:t>La carte des autochtones de l’Amérique du Nord se divise en dix zones culturelles: l’Arctique, les régions subarctiques, la côte Nord-Ouest du Pacifique, le Plateau, les Plaines, les forêts de l’Est (ou le </a:t>
            </a:r>
            <a:r>
              <a:rPr lang="fr-CA" dirty="0" err="1" smtClean="0"/>
              <a:t>Nord-Est</a:t>
            </a:r>
            <a:r>
              <a:rPr lang="fr-CA" dirty="0" smtClean="0"/>
              <a:t>), le </a:t>
            </a:r>
            <a:r>
              <a:rPr lang="fr-CA" dirty="0" err="1" smtClean="0"/>
              <a:t>Sud-Est</a:t>
            </a:r>
            <a:r>
              <a:rPr lang="fr-CA" dirty="0" smtClean="0"/>
              <a:t>, le </a:t>
            </a:r>
            <a:r>
              <a:rPr lang="fr-CA" dirty="0" err="1" smtClean="0"/>
              <a:t>Sud-Ouest</a:t>
            </a:r>
            <a:r>
              <a:rPr lang="fr-CA" dirty="0" smtClean="0"/>
              <a:t>, le Grand Bassin et la Californie.</a:t>
            </a:r>
          </a:p>
          <a:p>
            <a:r>
              <a:rPr lang="fr-CA" dirty="0" smtClean="0"/>
              <a:t>Ce sont des regroupements </a:t>
            </a:r>
            <a:r>
              <a:rPr lang="fr-CA" dirty="0"/>
              <a:t>géographiques et culturels fluides et souvent entremêlés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normAutofit/>
          </a:bodyPr>
          <a:lstStyle/>
          <a:p>
            <a:r>
              <a:rPr lang="fr-CA" dirty="0" smtClean="0"/>
              <a:t>Les peuples d’une même zone présentent des similarités mais aussi des différences. </a:t>
            </a:r>
          </a:p>
          <a:p>
            <a:r>
              <a:rPr lang="fr-CA" dirty="0" smtClean="0"/>
              <a:t>Ainsi, quand il y a des problématiques contemporaines, tous les Autochtones du Canada ne se rallient pas nécessairement pour la cause.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dirty="0"/>
          </a:p>
        </p:txBody>
      </p:sp>
      <p:sp>
        <p:nvSpPr>
          <p:cNvPr id="3" name="Content Placeholder 2"/>
          <p:cNvSpPr>
            <a:spLocks noGrp="1"/>
          </p:cNvSpPr>
          <p:nvPr>
            <p:ph idx="1"/>
          </p:nvPr>
        </p:nvSpPr>
        <p:spPr/>
        <p:txBody>
          <a:bodyPr/>
          <a:lstStyle/>
          <a:p>
            <a:r>
              <a:rPr lang="fr-CA" dirty="0" smtClean="0"/>
              <a:t>Il faut se rappeler que la plupart des ethnologues, des archéologues et des anthropologues, dont les recherches appuient le savoir que nous avons et mon exposé dans ce cours, ne sont pas autochtones.</a:t>
            </a:r>
            <a:endParaRPr lang="fr-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Démographie des autochtones</a:t>
            </a:r>
            <a:endParaRPr lang="fr-CA" dirty="0"/>
          </a:p>
        </p:txBody>
      </p:sp>
      <p:sp>
        <p:nvSpPr>
          <p:cNvPr id="3" name="Text Placeholder 2"/>
          <p:cNvSpPr>
            <a:spLocks noGrp="1"/>
          </p:cNvSpPr>
          <p:nvPr>
            <p:ph type="body" idx="1"/>
          </p:nvPr>
        </p:nvSpPr>
        <p:spPr/>
        <p:txBody>
          <a:bodyPr/>
          <a:lstStyle/>
          <a:p>
            <a:r>
              <a:rPr lang="fr-CA" dirty="0" smtClean="0"/>
              <a:t>Population des autochtones dans l’histoire</a:t>
            </a:r>
            <a:endParaRPr lang="fr-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1081</Words>
  <Application>Microsoft Office PowerPoint</Application>
  <PresentationFormat>On-screen Show (4:3)</PresentationFormat>
  <Paragraphs>69</Paragraphs>
  <Slides>25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Premier groupe culturel connu au Canada:</vt:lpstr>
      <vt:lpstr>Réflexion</vt:lpstr>
      <vt:lpstr>Composition du cabinet de Trudeau</vt:lpstr>
      <vt:lpstr>Définitions</vt:lpstr>
      <vt:lpstr>PowerPoint Presentation</vt:lpstr>
      <vt:lpstr>Frontières </vt:lpstr>
      <vt:lpstr>PowerPoint Presentation</vt:lpstr>
      <vt:lpstr>PowerPoint Presentation</vt:lpstr>
      <vt:lpstr>Démographie des autochtones</vt:lpstr>
      <vt:lpstr>Au début du XVIe siècle</vt:lpstr>
      <vt:lpstr>Aujourd’hui</vt:lpstr>
      <vt:lpstr>Une note sur la justesse des chiffres</vt:lpstr>
      <vt:lpstr>Changements dans le recensement</vt:lpstr>
      <vt:lpstr>Avant la conquête  (ou avant 1760)</vt:lpstr>
      <vt:lpstr>Relations entre autochtones et français</vt:lpstr>
      <vt:lpstr>PowerPoint Presentation</vt:lpstr>
      <vt:lpstr>La grande paix de 1701 à Montréal http://grandepaix.pacmusee.qc.ca/fra/index.html</vt:lpstr>
      <vt:lpstr>La Grande Paix</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Premier groupe culturel connu au Canada:</dc:title>
  <dc:creator>Catherine Godin</dc:creator>
  <cp:lastModifiedBy>Catherine Godin</cp:lastModifiedBy>
  <cp:revision>16</cp:revision>
  <dcterms:created xsi:type="dcterms:W3CDTF">2015-10-19T18:44:42Z</dcterms:created>
  <dcterms:modified xsi:type="dcterms:W3CDTF">2015-10-28T18:55:53Z</dcterms:modified>
</cp:coreProperties>
</file>